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6" r:id="rId4"/>
    <p:sldId id="303" r:id="rId5"/>
    <p:sldId id="305" r:id="rId6"/>
    <p:sldId id="292" r:id="rId7"/>
    <p:sldId id="298" r:id="rId8"/>
    <p:sldId id="327" r:id="rId9"/>
    <p:sldId id="343" r:id="rId10"/>
    <p:sldId id="341" r:id="rId11"/>
    <p:sldId id="342" r:id="rId12"/>
    <p:sldId id="339" r:id="rId13"/>
    <p:sldId id="344" r:id="rId14"/>
    <p:sldId id="340" r:id="rId15"/>
    <p:sldId id="337" r:id="rId16"/>
    <p:sldId id="338" r:id="rId17"/>
    <p:sldId id="31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4609121A-2C19-B242-911C-C6795AFD8A19}">
          <p14:sldIdLst>
            <p14:sldId id="256"/>
          </p14:sldIdLst>
        </p14:section>
        <p14:section name="Introdução" id="{04722723-D009-284A-BB31-E53882333A59}">
          <p14:sldIdLst>
            <p14:sldId id="290"/>
            <p14:sldId id="296"/>
            <p14:sldId id="303"/>
            <p14:sldId id="305"/>
            <p14:sldId id="292"/>
            <p14:sldId id="298"/>
            <p14:sldId id="327"/>
            <p14:sldId id="343"/>
            <p14:sldId id="341"/>
            <p14:sldId id="342"/>
            <p14:sldId id="339"/>
            <p14:sldId id="344"/>
            <p14:sldId id="340"/>
            <p14:sldId id="337"/>
            <p14:sldId id="338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4F7"/>
    <a:srgbClr val="FFFFFF"/>
    <a:srgbClr val="4EA5EE"/>
    <a:srgbClr val="6AC097"/>
    <a:srgbClr val="003F8B"/>
    <a:srgbClr val="FFDC00"/>
    <a:srgbClr val="BF5107"/>
    <a:srgbClr val="F0F4F7"/>
    <a:srgbClr val="DE22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86901" autoAdjust="0"/>
  </p:normalViewPr>
  <p:slideViewPr>
    <p:cSldViewPr snapToGrid="0" snapToObjects="1">
      <p:cViewPr varScale="1">
        <p:scale>
          <a:sx n="72" d="100"/>
          <a:sy n="72" d="100"/>
        </p:scale>
        <p:origin x="55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7D171-F101-834D-9D28-66CF53AF2191}" type="datetimeFigureOut">
              <a:rPr lang="pt-BR" smtClean="0"/>
              <a:t>01/08/2019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4654C-DBA4-544D-8A6C-5928D6BBD2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6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1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2">
            <a:extLst>
              <a:ext uri="{FF2B5EF4-FFF2-40B4-BE49-F238E27FC236}">
                <a16:creationId xmlns:a16="http://schemas.microsoft.com/office/drawing/2014/main" id="{75AFBC76-D21E-4C50-8A1D-3DAEB2D740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82BDD71D-5C1A-421D-941E-1E7B448B6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F428496D-1DD3-4C9A-8742-898ED0CF3BE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59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2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rycecf/give-me-some-credit-datas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6D50EAF-2349-424C-B9AC-25E9C061B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6AC097"/>
              </a:gs>
              <a:gs pos="0">
                <a:srgbClr val="4EA5E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0E9C99-6FE7-E14D-B0C3-9C8E713B4000}"/>
              </a:ext>
            </a:extLst>
          </p:cNvPr>
          <p:cNvSpPr/>
          <p:nvPr/>
        </p:nvSpPr>
        <p:spPr>
          <a:xfrm>
            <a:off x="6207378" y="209130"/>
            <a:ext cx="6439759" cy="643974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100000">
                  <a:srgbClr val="00B0F0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35001-DE7E-2F46-941B-2B4C977A3C59}"/>
              </a:ext>
            </a:extLst>
          </p:cNvPr>
          <p:cNvSpPr/>
          <p:nvPr/>
        </p:nvSpPr>
        <p:spPr>
          <a:xfrm rot="12600000">
            <a:off x="-833774" y="-1200167"/>
            <a:ext cx="9258354" cy="925833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100000">
                  <a:srgbClr val="00B0F0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4E9510-2611-2343-B5AD-2FC4C4874E8F}"/>
              </a:ext>
            </a:extLst>
          </p:cNvPr>
          <p:cNvSpPr/>
          <p:nvPr/>
        </p:nvSpPr>
        <p:spPr>
          <a:xfrm>
            <a:off x="-3035682" y="1865539"/>
            <a:ext cx="6439759" cy="643974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100000">
                  <a:srgbClr val="00B0F0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277461-125C-4448-A3B3-E49AF08B02BD}"/>
              </a:ext>
            </a:extLst>
          </p:cNvPr>
          <p:cNvSpPr/>
          <p:nvPr/>
        </p:nvSpPr>
        <p:spPr>
          <a:xfrm>
            <a:off x="1237944" y="2541701"/>
            <a:ext cx="97161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600" b="1" dirty="0" err="1">
                <a:solidFill>
                  <a:schemeClr val="bg1"/>
                </a:solidFill>
              </a:rPr>
              <a:t>Special</a:t>
            </a:r>
            <a:r>
              <a:rPr lang="pt-BR" sz="9600" b="1" dirty="0">
                <a:solidFill>
                  <a:schemeClr val="bg1"/>
                </a:solidFill>
              </a:rPr>
              <a:t> </a:t>
            </a:r>
            <a:r>
              <a:rPr lang="pt-BR" sz="9600" b="1" dirty="0" err="1">
                <a:solidFill>
                  <a:schemeClr val="bg1"/>
                </a:solidFill>
              </a:rPr>
              <a:t>Operations</a:t>
            </a:r>
            <a:endParaRPr lang="pt-BR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5B3BBF7-B670-443A-A89B-D21A2B6B4979}"/>
              </a:ext>
            </a:extLst>
          </p:cNvPr>
          <p:cNvSpPr txBox="1">
            <a:spLocks/>
          </p:cNvSpPr>
          <p:nvPr/>
        </p:nvSpPr>
        <p:spPr>
          <a:xfrm>
            <a:off x="-331303" y="274701"/>
            <a:ext cx="8388626" cy="207719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Qual a classe social tem o melhor score?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PARA SCORE PARA O VAREJO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10109E-F83B-4B40-878A-4CC321B9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6" y="2051184"/>
            <a:ext cx="7540155" cy="45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5B3BBF7-B670-443A-A89B-D21A2B6B4979}"/>
              </a:ext>
            </a:extLst>
          </p:cNvPr>
          <p:cNvSpPr txBox="1">
            <a:spLocks/>
          </p:cNvSpPr>
          <p:nvPr/>
        </p:nvSpPr>
        <p:spPr>
          <a:xfrm>
            <a:off x="1" y="745523"/>
            <a:ext cx="10840277" cy="126880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Qual o risco em conceder crédito para a faixa etária de 18 à 24 anos?</a:t>
            </a: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PARA SCORE PARA O VAREJO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533F0A-70CE-4AF0-BE34-6E2E5882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8" y="2151777"/>
            <a:ext cx="7474980" cy="36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EE61FC-0332-4492-A279-8B9BEE541EE5}"/>
              </a:ext>
            </a:extLst>
          </p:cNvPr>
          <p:cNvSpPr txBox="1">
            <a:spLocks/>
          </p:cNvSpPr>
          <p:nvPr/>
        </p:nvSpPr>
        <p:spPr>
          <a:xfrm>
            <a:off x="29960" y="623923"/>
            <a:ext cx="10957146" cy="6133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Demonstre o passo – a – passo utilizado para chegar no resultado;</a:t>
            </a:r>
          </a:p>
          <a:p>
            <a:pPr algn="ctr">
              <a:lnSpc>
                <a:spcPct val="150000"/>
              </a:lnSpc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Indique as tecnologias utilizadas, justificando sua escolha;</a:t>
            </a:r>
          </a:p>
          <a:p>
            <a:pPr algn="ctr">
              <a:lnSpc>
                <a:spcPct val="150000"/>
              </a:lnSpc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arquivo txt">
            <a:extLst>
              <a:ext uri="{FF2B5EF4-FFF2-40B4-BE49-F238E27FC236}">
                <a16:creationId xmlns:a16="http://schemas.microsoft.com/office/drawing/2014/main" id="{BBC584F9-4DEC-4E24-A6C5-F54D4627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30" y="1274931"/>
            <a:ext cx="448710" cy="4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EA32DE-1CF5-483D-B262-9E83E05BED01}"/>
              </a:ext>
            </a:extLst>
          </p:cNvPr>
          <p:cNvSpPr txBox="1"/>
          <p:nvPr/>
        </p:nvSpPr>
        <p:spPr>
          <a:xfrm>
            <a:off x="2717309" y="1196316"/>
            <a:ext cx="5155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/>
              <a:t>Definição do </a:t>
            </a:r>
            <a:r>
              <a:rPr lang="pt-BR" dirty="0" err="1"/>
              <a:t>DataSet</a:t>
            </a:r>
            <a:r>
              <a:rPr lang="pt-BR" dirty="0"/>
              <a:t> -&gt; </a:t>
            </a:r>
            <a:r>
              <a:rPr lang="pt-BR" dirty="0" err="1"/>
              <a:t>Kaggle</a:t>
            </a:r>
            <a:r>
              <a:rPr lang="pt-BR" dirty="0"/>
              <a:t>;</a:t>
            </a:r>
          </a:p>
          <a:p>
            <a:pPr marL="342900" indent="-342900">
              <a:buAutoNum type="arabicPeriod"/>
            </a:pPr>
            <a:r>
              <a:rPr lang="pt-BR" dirty="0"/>
              <a:t>Escolha das variáveis, para analise;</a:t>
            </a:r>
          </a:p>
          <a:p>
            <a:pPr marL="342900" indent="-342900">
              <a:buAutoNum type="arabicPeriod"/>
            </a:pPr>
            <a:r>
              <a:rPr lang="pt-BR" dirty="0"/>
              <a:t>Definição de Faixas etárias;</a:t>
            </a:r>
          </a:p>
          <a:p>
            <a:pPr marL="342900" indent="-342900">
              <a:buAutoNum type="arabicPeriod"/>
            </a:pPr>
            <a:r>
              <a:rPr lang="pt-BR" dirty="0"/>
              <a:t>Definição de Classes Sociais baseada no IBGE;</a:t>
            </a:r>
          </a:p>
          <a:p>
            <a:pPr marL="342900" indent="-342900">
              <a:buAutoNum type="arabicPeriod"/>
            </a:pPr>
            <a:r>
              <a:rPr lang="pt-BR" dirty="0"/>
              <a:t>Separação da base em teste e treino;</a:t>
            </a:r>
          </a:p>
          <a:p>
            <a:pPr marL="342900" indent="-342900">
              <a:buAutoNum type="arabicPeriod"/>
            </a:pPr>
            <a:r>
              <a:rPr lang="pt-BR" dirty="0"/>
              <a:t>Geração de variáveis </a:t>
            </a:r>
            <a:r>
              <a:rPr lang="pt-BR" dirty="0" err="1"/>
              <a:t>dammy</a:t>
            </a:r>
            <a:r>
              <a:rPr lang="pt-BR" dirty="0"/>
              <a:t>;</a:t>
            </a:r>
          </a:p>
          <a:p>
            <a:pPr marL="342900" indent="-342900">
              <a:buAutoNum type="arabicPeriod"/>
            </a:pPr>
            <a:r>
              <a:rPr lang="pt-BR" dirty="0"/>
              <a:t>Construção do Modelo de Regressão Linear</a:t>
            </a:r>
          </a:p>
          <a:p>
            <a:pPr marL="342900" indent="-342900">
              <a:buAutoNum type="arabicPeriod"/>
            </a:pPr>
            <a:r>
              <a:rPr lang="pt-BR" dirty="0"/>
              <a:t>Verificação de Regressão Linear</a:t>
            </a:r>
          </a:p>
          <a:p>
            <a:pPr marL="800100" lvl="1" indent="-342900">
              <a:buAutoNum type="arabicPeriod"/>
            </a:pPr>
            <a:r>
              <a:rPr lang="pt-BR" dirty="0"/>
              <a:t>R-Quadrado;</a:t>
            </a:r>
          </a:p>
          <a:p>
            <a:pPr marL="800100" lvl="1" indent="-342900">
              <a:buAutoNum type="arabicPeriod"/>
            </a:pPr>
            <a:r>
              <a:rPr lang="pt-BR" dirty="0"/>
              <a:t>Testes F e</a:t>
            </a:r>
          </a:p>
          <a:p>
            <a:pPr marL="800100" lvl="1" indent="-342900">
              <a:buAutoNum type="arabicPeriod"/>
            </a:pPr>
            <a:r>
              <a:rPr lang="pt-BR" dirty="0"/>
              <a:t>Teste t;</a:t>
            </a:r>
          </a:p>
          <a:p>
            <a:pPr marL="342900" indent="-342900">
              <a:buAutoNum type="arabicPeriod"/>
            </a:pPr>
            <a:r>
              <a:rPr lang="pt-BR" dirty="0"/>
              <a:t>Construção do Modelo de Regressão Logística</a:t>
            </a:r>
          </a:p>
          <a:p>
            <a:pPr marL="800100" lvl="1" indent="-342900">
              <a:buAutoNum type="arabicPeriod"/>
            </a:pPr>
            <a:r>
              <a:rPr lang="pt-BR" dirty="0"/>
              <a:t>Gerando a Predição; </a:t>
            </a:r>
          </a:p>
          <a:p>
            <a:pPr marL="800100" lvl="1" indent="-342900">
              <a:buAutoNum type="arabicPeriod"/>
            </a:pPr>
            <a:r>
              <a:rPr lang="pt-BR" dirty="0"/>
              <a:t>Gerando o Score;</a:t>
            </a:r>
          </a:p>
        </p:txBody>
      </p:sp>
      <p:pic>
        <p:nvPicPr>
          <p:cNvPr id="10" name="Picture 2" descr="Resultado de imagem para hadoop">
            <a:extLst>
              <a:ext uri="{FF2B5EF4-FFF2-40B4-BE49-F238E27FC236}">
                <a16:creationId xmlns:a16="http://schemas.microsoft.com/office/drawing/2014/main" id="{921CCA68-56EC-4EE9-8957-C777580E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94" y="5815278"/>
            <a:ext cx="1060795" cy="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cloudera">
            <a:extLst>
              <a:ext uri="{FF2B5EF4-FFF2-40B4-BE49-F238E27FC236}">
                <a16:creationId xmlns:a16="http://schemas.microsoft.com/office/drawing/2014/main" id="{CF857082-7838-4FBF-96CD-0F3A511D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6" y="6318331"/>
            <a:ext cx="725138" cy="2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Impala big data">
            <a:extLst>
              <a:ext uri="{FF2B5EF4-FFF2-40B4-BE49-F238E27FC236}">
                <a16:creationId xmlns:a16="http://schemas.microsoft.com/office/drawing/2014/main" id="{B475F3CC-60A0-49BA-972F-D5712FD0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15" y="5661683"/>
            <a:ext cx="1188955" cy="118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hive">
            <a:extLst>
              <a:ext uri="{FF2B5EF4-FFF2-40B4-BE49-F238E27FC236}">
                <a16:creationId xmlns:a16="http://schemas.microsoft.com/office/drawing/2014/main" id="{F94E2471-D0A7-4F75-9818-4D31AA5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78" y="5907708"/>
            <a:ext cx="796358" cy="7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Spark">
            <a:extLst>
              <a:ext uri="{FF2B5EF4-FFF2-40B4-BE49-F238E27FC236}">
                <a16:creationId xmlns:a16="http://schemas.microsoft.com/office/drawing/2014/main" id="{0C94253D-EA5E-4603-9958-9B54819B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14" y="5927311"/>
            <a:ext cx="993181" cy="4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72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EE61FC-0332-4492-A279-8B9BEE541EE5}"/>
              </a:ext>
            </a:extLst>
          </p:cNvPr>
          <p:cNvSpPr txBox="1">
            <a:spLocks/>
          </p:cNvSpPr>
          <p:nvPr/>
        </p:nvSpPr>
        <p:spPr>
          <a:xfrm>
            <a:off x="617427" y="554304"/>
            <a:ext cx="10957146" cy="11889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Indique as tecnologias utilizadas, justificando sua escolha;</a:t>
            </a:r>
          </a:p>
          <a:p>
            <a:pPr algn="ctr">
              <a:lnSpc>
                <a:spcPct val="150000"/>
              </a:lnSpc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2" descr="Resultado de imagem para hadoop">
            <a:extLst>
              <a:ext uri="{FF2B5EF4-FFF2-40B4-BE49-F238E27FC236}">
                <a16:creationId xmlns:a16="http://schemas.microsoft.com/office/drawing/2014/main" id="{921CCA68-56EC-4EE9-8957-C777580E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928" y="1806168"/>
            <a:ext cx="2751194" cy="7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cloudera">
            <a:extLst>
              <a:ext uri="{FF2B5EF4-FFF2-40B4-BE49-F238E27FC236}">
                <a16:creationId xmlns:a16="http://schemas.microsoft.com/office/drawing/2014/main" id="{CF857082-7838-4FBF-96CD-0F3A511D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73" y="3050376"/>
            <a:ext cx="1946304" cy="5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Impala big data">
            <a:extLst>
              <a:ext uri="{FF2B5EF4-FFF2-40B4-BE49-F238E27FC236}">
                <a16:creationId xmlns:a16="http://schemas.microsoft.com/office/drawing/2014/main" id="{B475F3CC-60A0-49BA-972F-D5712FD0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18" y="4032804"/>
            <a:ext cx="2163875" cy="21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hive">
            <a:extLst>
              <a:ext uri="{FF2B5EF4-FFF2-40B4-BE49-F238E27FC236}">
                <a16:creationId xmlns:a16="http://schemas.microsoft.com/office/drawing/2014/main" id="{F94E2471-D0A7-4F75-9818-4D31AA5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6" y="1904382"/>
            <a:ext cx="1732514" cy="155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Spark">
            <a:extLst>
              <a:ext uri="{FF2B5EF4-FFF2-40B4-BE49-F238E27FC236}">
                <a16:creationId xmlns:a16="http://schemas.microsoft.com/office/drawing/2014/main" id="{0C94253D-EA5E-4603-9958-9B54819B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619" y="2071113"/>
            <a:ext cx="1807106" cy="9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EFC9CB2-1DB4-41B8-8EE9-354974778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400" y="4783239"/>
            <a:ext cx="3124200" cy="1466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946FC5-895D-435C-B1F0-F91374B85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64" y="4387522"/>
            <a:ext cx="2314575" cy="19716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641A7A-1D0A-400F-8368-AB47F1A73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46" y="1634468"/>
            <a:ext cx="1445937" cy="14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6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587AEE-4E3D-46B7-8D52-E6B76F66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4" y="1033670"/>
            <a:ext cx="11272871" cy="49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Referencia (Dados)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C01018-334F-494C-8312-73501C14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236831"/>
            <a:ext cx="9978886" cy="5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3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da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82B52-5FAB-4559-BD23-46671D2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46" y="671277"/>
            <a:ext cx="9563738" cy="5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5" name="Grupo 3">
            <a:extLst>
              <a:ext uri="{FF2B5EF4-FFF2-40B4-BE49-F238E27FC236}">
                <a16:creationId xmlns:a16="http://schemas.microsoft.com/office/drawing/2014/main" id="{6E06F445-0E27-417C-B1D6-06A2BDE33159}"/>
              </a:ext>
            </a:extLst>
          </p:cNvPr>
          <p:cNvGrpSpPr>
            <a:grpSpLocks/>
          </p:cNvGrpSpPr>
          <p:nvPr/>
        </p:nvGrpSpPr>
        <p:grpSpPr bwMode="auto">
          <a:xfrm>
            <a:off x="-42863" y="0"/>
            <a:ext cx="12234863" cy="6858000"/>
            <a:chOff x="-42531" y="0"/>
            <a:chExt cx="14928111" cy="6858000"/>
          </a:xfrm>
        </p:grpSpPr>
        <p:pic>
          <p:nvPicPr>
            <p:cNvPr id="26634" name="Imagem 1">
              <a:extLst>
                <a:ext uri="{FF2B5EF4-FFF2-40B4-BE49-F238E27FC236}">
                  <a16:creationId xmlns:a16="http://schemas.microsoft.com/office/drawing/2014/main" id="{1C134DA9-99F7-48CD-9898-9FAD2EBC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4" r="414"/>
            <a:stretch>
              <a:fillRect/>
            </a:stretch>
          </p:blipFill>
          <p:spPr bwMode="auto">
            <a:xfrm>
              <a:off x="-42531" y="0"/>
              <a:ext cx="1029460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Imagem 2">
              <a:extLst>
                <a:ext uri="{FF2B5EF4-FFF2-40B4-BE49-F238E27FC236}">
                  <a16:creationId xmlns:a16="http://schemas.microsoft.com/office/drawing/2014/main" id="{BCF854DF-010B-4A6E-BDDB-50DAFAB1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78" r="414"/>
            <a:stretch>
              <a:fillRect/>
            </a:stretch>
          </p:blipFill>
          <p:spPr bwMode="auto">
            <a:xfrm flipH="1">
              <a:off x="10252071" y="0"/>
              <a:ext cx="4633509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E70E8A-51D1-4ED4-9CCF-7C3A63E0E5F2}"/>
              </a:ext>
            </a:extLst>
          </p:cNvPr>
          <p:cNvSpPr txBox="1"/>
          <p:nvPr/>
        </p:nvSpPr>
        <p:spPr>
          <a:xfrm>
            <a:off x="3467681" y="2659559"/>
            <a:ext cx="85924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Apresentação dos Resultados</a:t>
            </a:r>
            <a:r>
              <a:rPr lang="pt-BR" sz="4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5167375-DA66-43CD-B02D-F74CDFF182F1}"/>
              </a:ext>
            </a:extLst>
          </p:cNvPr>
          <p:cNvGrpSpPr>
            <a:grpSpLocks/>
          </p:cNvGrpSpPr>
          <p:nvPr/>
        </p:nvGrpSpPr>
        <p:grpSpPr bwMode="auto">
          <a:xfrm>
            <a:off x="-1635125" y="-233363"/>
            <a:ext cx="7162800" cy="7488238"/>
            <a:chOff x="-1635637" y="-233917"/>
            <a:chExt cx="7164000" cy="7488000"/>
          </a:xfrm>
        </p:grpSpPr>
        <p:grpSp>
          <p:nvGrpSpPr>
            <p:cNvPr id="26629" name="Grupo 31">
              <a:extLst>
                <a:ext uri="{FF2B5EF4-FFF2-40B4-BE49-F238E27FC236}">
                  <a16:creationId xmlns:a16="http://schemas.microsoft.com/office/drawing/2014/main" id="{2D086BAA-FA47-4B9F-848C-4CBEEFC65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5" y="503989"/>
              <a:ext cx="3108834" cy="3108834"/>
              <a:chOff x="-45616" y="293585"/>
              <a:chExt cx="3423848" cy="342384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73CD23-D4F6-481C-A266-52ACB55D9F8C}"/>
                  </a:ext>
                </a:extLst>
              </p:cNvPr>
              <p:cNvSpPr/>
              <p:nvPr/>
            </p:nvSpPr>
            <p:spPr>
              <a:xfrm>
                <a:off x="-46191" y="293870"/>
                <a:ext cx="3423861" cy="3423178"/>
              </a:xfrm>
              <a:prstGeom prst="ellipse">
                <a:avLst/>
              </a:prstGeom>
              <a:noFill/>
              <a:ln w="165100">
                <a:solidFill>
                  <a:srgbClr val="FFFFFF">
                    <a:alpha val="30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E3C456-E45E-4386-9044-7641CE7BD7BF}"/>
                  </a:ext>
                </a:extLst>
              </p:cNvPr>
              <p:cNvSpPr/>
              <p:nvPr/>
            </p:nvSpPr>
            <p:spPr>
              <a:xfrm>
                <a:off x="228348" y="585837"/>
                <a:ext cx="2859046" cy="2858476"/>
              </a:xfrm>
              <a:prstGeom prst="ellipse">
                <a:avLst/>
              </a:prstGeom>
              <a:noFill/>
              <a:ln w="136525">
                <a:solidFill>
                  <a:srgbClr val="FFFFFF">
                    <a:alpha val="30000"/>
                  </a:srgb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</p:grp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E30CEBFF-D9DA-423E-8FC8-75919FC15D67}"/>
                </a:ext>
              </a:extLst>
            </p:cNvPr>
            <p:cNvCxnSpPr/>
            <p:nvPr/>
          </p:nvCxnSpPr>
          <p:spPr>
            <a:xfrm>
              <a:off x="1597054" y="-233917"/>
              <a:ext cx="0" cy="7488000"/>
            </a:xfrm>
            <a:prstGeom prst="line">
              <a:avLst/>
            </a:prstGeom>
            <a:ln w="85725">
              <a:solidFill>
                <a:srgbClr val="FFFFFF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68AA7806-3B59-40FC-BB14-9EE19D80A579}"/>
                </a:ext>
              </a:extLst>
            </p:cNvPr>
            <p:cNvCxnSpPr/>
            <p:nvPr/>
          </p:nvCxnSpPr>
          <p:spPr>
            <a:xfrm flipH="1" flipV="1">
              <a:off x="-1635637" y="2034549"/>
              <a:ext cx="7164000" cy="28574"/>
            </a:xfrm>
            <a:prstGeom prst="line">
              <a:avLst/>
            </a:prstGeom>
            <a:ln w="85725">
              <a:solidFill>
                <a:srgbClr val="FFFFFF">
                  <a:alpha val="3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6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0.77799 0.015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3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197D847-F21B-4C75-A66E-26522459CC7B}"/>
              </a:ext>
            </a:extLst>
          </p:cNvPr>
          <p:cNvSpPr/>
          <p:nvPr/>
        </p:nvSpPr>
        <p:spPr>
          <a:xfrm>
            <a:off x="761253" y="394582"/>
            <a:ext cx="10669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Equipe! somos mais que um time!!!</a:t>
            </a:r>
          </a:p>
        </p:txBody>
      </p:sp>
      <p:pic>
        <p:nvPicPr>
          <p:cNvPr id="1028" name="Picture 4" descr="Resultado de imagem para equipe png">
            <a:extLst>
              <a:ext uri="{FF2B5EF4-FFF2-40B4-BE49-F238E27FC236}">
                <a16:creationId xmlns:a16="http://schemas.microsoft.com/office/drawing/2014/main" id="{29EDE436-0891-49E6-B67F-EA0D95A3A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807"/>
            <a:ext cx="5968732" cy="366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5C530EA-C70E-4E12-9BD4-41E4A9C39B33}"/>
              </a:ext>
            </a:extLst>
          </p:cNvPr>
          <p:cNvSpPr/>
          <p:nvPr/>
        </p:nvSpPr>
        <p:spPr>
          <a:xfrm>
            <a:off x="6236266" y="1492988"/>
            <a:ext cx="49100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Raphael Engel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Analista de Negocio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80294C-0879-4811-8830-2712760FC77B}"/>
              </a:ext>
            </a:extLst>
          </p:cNvPr>
          <p:cNvSpPr/>
          <p:nvPr/>
        </p:nvSpPr>
        <p:spPr>
          <a:xfrm>
            <a:off x="6236266" y="2350312"/>
            <a:ext cx="49100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Fábio </a:t>
            </a:r>
            <a:r>
              <a:rPr lang="pt-BR" sz="3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Batmarco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Big Data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899D81-0502-4684-86E5-CD3F85876944}"/>
              </a:ext>
            </a:extLst>
          </p:cNvPr>
          <p:cNvSpPr/>
          <p:nvPr/>
        </p:nvSpPr>
        <p:spPr>
          <a:xfrm>
            <a:off x="6236266" y="3216554"/>
            <a:ext cx="49100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Giuliano Santiago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Big Data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C83D92C-86D0-452C-8A01-CF2ED7B36D04}"/>
              </a:ext>
            </a:extLst>
          </p:cNvPr>
          <p:cNvSpPr/>
          <p:nvPr/>
        </p:nvSpPr>
        <p:spPr>
          <a:xfrm>
            <a:off x="6236266" y="4055066"/>
            <a:ext cx="55714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Paulo Cesar Alves da Silva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Big Data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67D305E-13D6-49A0-A49D-6C37771C7C86}"/>
              </a:ext>
            </a:extLst>
          </p:cNvPr>
          <p:cNvSpPr/>
          <p:nvPr/>
        </p:nvSpPr>
        <p:spPr>
          <a:xfrm>
            <a:off x="6236266" y="4917176"/>
            <a:ext cx="61677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Vanclecio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Souza do Nascimento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 Big Data</a:t>
            </a:r>
          </a:p>
        </p:txBody>
      </p:sp>
    </p:spTree>
    <p:extLst>
      <p:ext uri="{BB962C8B-B14F-4D97-AF65-F5344CB8AC3E}">
        <p14:creationId xmlns:p14="http://schemas.microsoft.com/office/powerpoint/2010/main" val="42027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0C9BBF0-559A-4903-8DD3-0750912D47B5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DO CONSUMIDOR</a:t>
            </a:r>
          </a:p>
        </p:txBody>
      </p:sp>
      <p:pic>
        <p:nvPicPr>
          <p:cNvPr id="3074" name="Picture 2" descr="Resultado de imagem para consumidor exigente">
            <a:extLst>
              <a:ext uri="{FF2B5EF4-FFF2-40B4-BE49-F238E27FC236}">
                <a16:creationId xmlns:a16="http://schemas.microsoft.com/office/drawing/2014/main" id="{190877E9-EE72-400C-8AE0-14D0020F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46" y="1842043"/>
            <a:ext cx="2857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>
            <a:extLst>
              <a:ext uri="{FF2B5EF4-FFF2-40B4-BE49-F238E27FC236}">
                <a16:creationId xmlns:a16="http://schemas.microsoft.com/office/drawing/2014/main" id="{CC427944-0D85-4D83-9B0F-9286AA3F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95" y="1657727"/>
            <a:ext cx="2374085" cy="14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>
            <a:extLst>
              <a:ext uri="{FF2B5EF4-FFF2-40B4-BE49-F238E27FC236}">
                <a16:creationId xmlns:a16="http://schemas.microsoft.com/office/drawing/2014/main" id="{FAE6F8D2-9BBA-47A5-B5E0-D7C2D5F4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76" y="4841073"/>
            <a:ext cx="2702290" cy="14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m relacionada">
            <a:extLst>
              <a:ext uri="{FF2B5EF4-FFF2-40B4-BE49-F238E27FC236}">
                <a16:creationId xmlns:a16="http://schemas.microsoft.com/office/drawing/2014/main" id="{0AC850D3-0A14-40BF-8BB1-023B899E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15" y="1215596"/>
            <a:ext cx="2975570" cy="148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m relacionada">
            <a:extLst>
              <a:ext uri="{FF2B5EF4-FFF2-40B4-BE49-F238E27FC236}">
                <a16:creationId xmlns:a16="http://schemas.microsoft.com/office/drawing/2014/main" id="{822488CC-5C1F-4EF5-A4C6-46113B42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27" y="4756012"/>
            <a:ext cx="2592947" cy="14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D248FC-C8CB-4EBE-B419-1E31125E686B}"/>
              </a:ext>
            </a:extLst>
          </p:cNvPr>
          <p:cNvSpPr/>
          <p:nvPr/>
        </p:nvSpPr>
        <p:spPr>
          <a:xfrm>
            <a:off x="113095" y="3339080"/>
            <a:ext cx="43574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Dominante, grandes expectativas</a:t>
            </a:r>
            <a:endParaRPr lang="pt-BR" sz="28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338A410-C37B-4151-A9B5-B58023D18AEE}"/>
              </a:ext>
            </a:extLst>
          </p:cNvPr>
          <p:cNvSpPr/>
          <p:nvPr/>
        </p:nvSpPr>
        <p:spPr>
          <a:xfrm>
            <a:off x="7919858" y="3208392"/>
            <a:ext cx="36202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Conhecedor dos produtos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A0C9F1-829A-4DAD-A80F-4E9FE3C222A0}"/>
              </a:ext>
            </a:extLst>
          </p:cNvPr>
          <p:cNvSpPr/>
          <p:nvPr/>
        </p:nvSpPr>
        <p:spPr>
          <a:xfrm>
            <a:off x="4574787" y="2653957"/>
            <a:ext cx="3113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 instantaneamente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3EBABEA-B00E-42BF-8D4A-B1330975F396}"/>
              </a:ext>
            </a:extLst>
          </p:cNvPr>
          <p:cNvSpPr/>
          <p:nvPr/>
        </p:nvSpPr>
        <p:spPr>
          <a:xfrm>
            <a:off x="454015" y="6324876"/>
            <a:ext cx="4120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 de escolha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153CB0A-0D8D-40B0-87A1-DBE4F8668645}"/>
              </a:ext>
            </a:extLst>
          </p:cNvPr>
          <p:cNvSpPr/>
          <p:nvPr/>
        </p:nvSpPr>
        <p:spPr>
          <a:xfrm>
            <a:off x="8589020" y="6295867"/>
            <a:ext cx="219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Impaciente</a:t>
            </a:r>
          </a:p>
        </p:txBody>
      </p:sp>
      <p:pic>
        <p:nvPicPr>
          <p:cNvPr id="3090" name="Picture 18" descr="Resultado de imagem para personalizaÃ§Ã£o">
            <a:extLst>
              <a:ext uri="{FF2B5EF4-FFF2-40B4-BE49-F238E27FC236}">
                <a16:creationId xmlns:a16="http://schemas.microsoft.com/office/drawing/2014/main" id="{A7AE9C01-244D-431B-A8FB-0EDFAC967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6"/>
          <a:stretch/>
        </p:blipFill>
        <p:spPr bwMode="auto">
          <a:xfrm>
            <a:off x="4356979" y="3840693"/>
            <a:ext cx="3872219" cy="21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5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Imagem relacionada">
            <a:extLst>
              <a:ext uri="{FF2B5EF4-FFF2-40B4-BE49-F238E27FC236}">
                <a16:creationId xmlns:a16="http://schemas.microsoft.com/office/drawing/2014/main" id="{0D34CAB6-0250-41D4-9310-67B5575A1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1"/>
            <a:ext cx="12192000" cy="68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2C150FB-3252-4A73-A2C6-5F232318CC96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DO CONSUMIDOR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061A474-5DC1-4F83-ACCD-E962ED70E5BF}"/>
              </a:ext>
            </a:extLst>
          </p:cNvPr>
          <p:cNvSpPr/>
          <p:nvPr/>
        </p:nvSpPr>
        <p:spPr>
          <a:xfrm>
            <a:off x="103218" y="644102"/>
            <a:ext cx="6314605" cy="5569795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A452B7-8141-47E4-AC16-D9204D0A9ECE}"/>
              </a:ext>
            </a:extLst>
          </p:cNvPr>
          <p:cNvSpPr/>
          <p:nvPr/>
        </p:nvSpPr>
        <p:spPr>
          <a:xfrm>
            <a:off x="1185923" y="1788385"/>
            <a:ext cx="491007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86%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clientes afirmam que pagariam mais por uma experiencia mais agradável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4EA3D8C-5ADB-4CB7-83EC-E5A30E2A27CB}"/>
              </a:ext>
            </a:extLst>
          </p:cNvPr>
          <p:cNvSpPr/>
          <p:nvPr/>
        </p:nvSpPr>
        <p:spPr>
          <a:xfrm>
            <a:off x="1185922" y="2860813"/>
            <a:ext cx="512259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clientes começam a fazer negócio com a concorrência depois de uma experiência traumatizante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0A8A966-6E18-4A2C-AD89-14E97F3553CD}"/>
              </a:ext>
            </a:extLst>
          </p:cNvPr>
          <p:cNvSpPr/>
          <p:nvPr/>
        </p:nvSpPr>
        <p:spPr>
          <a:xfrm>
            <a:off x="1185922" y="3933241"/>
            <a:ext cx="47870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 clientes esperam até 1 semana por uma resposta da empresa, antes de parar de fazer negócio</a:t>
            </a:r>
          </a:p>
          <a:p>
            <a:endParaRPr lang="pt-BR" sz="11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Revista Exame</a:t>
            </a:r>
          </a:p>
        </p:txBody>
      </p:sp>
    </p:spTree>
    <p:extLst>
      <p:ext uri="{BB962C8B-B14F-4D97-AF65-F5344CB8AC3E}">
        <p14:creationId xmlns:p14="http://schemas.microsoft.com/office/powerpoint/2010/main" val="8232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sultado de imagem para consumidor">
            <a:extLst>
              <a:ext uri="{FF2B5EF4-FFF2-40B4-BE49-F238E27FC236}">
                <a16:creationId xmlns:a16="http://schemas.microsoft.com/office/drawing/2014/main" id="{84740346-0605-44BD-8D2E-3DDCDE2A2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44"/>
          <a:stretch/>
        </p:blipFill>
        <p:spPr bwMode="auto">
          <a:xfrm>
            <a:off x="0" y="1450694"/>
            <a:ext cx="12192000" cy="54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F410427F-2A69-4ED6-A0FE-4085BE746188}"/>
              </a:ext>
            </a:extLst>
          </p:cNvPr>
          <p:cNvSpPr/>
          <p:nvPr/>
        </p:nvSpPr>
        <p:spPr>
          <a:xfrm>
            <a:off x="178473" y="114348"/>
            <a:ext cx="6314605" cy="5569795"/>
          </a:xfrm>
          <a:prstGeom prst="ellipse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4CBFD78-125D-4563-836F-B71F754AA876}"/>
              </a:ext>
            </a:extLst>
          </p:cNvPr>
          <p:cNvSpPr/>
          <p:nvPr/>
        </p:nvSpPr>
        <p:spPr>
          <a:xfrm>
            <a:off x="801587" y="1565042"/>
            <a:ext cx="7221571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Antecipar e atender minhas necessidades</a:t>
            </a:r>
          </a:p>
          <a:p>
            <a:r>
              <a:rPr lang="pt-BR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o que conhece sobre mim para me servir de forma pessoal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4C1AA6B-B898-4B28-9FAB-6DC3AF91BB57}"/>
              </a:ext>
            </a:extLst>
          </p:cNvPr>
          <p:cNvSpPr/>
          <p:nvPr/>
        </p:nvSpPr>
        <p:spPr>
          <a:xfrm>
            <a:off x="772665" y="2278317"/>
            <a:ext cx="587141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Tornar as interações comigo convenientes e fáceis</a:t>
            </a:r>
          </a:p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Oferecer a mim serviços sem atritos e de modo intuitivo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EDAB3C9-B99E-4271-8862-14445523F745}"/>
              </a:ext>
            </a:extLst>
          </p:cNvPr>
          <p:cNvSpPr/>
          <p:nvPr/>
        </p:nvSpPr>
        <p:spPr>
          <a:xfrm>
            <a:off x="772665" y="3013769"/>
            <a:ext cx="56769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 onde eu precisar, em tempo real</a:t>
            </a:r>
          </a:p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 atualizar em tempo real, com comunicações proativas e alternativas de escolha a qualquer momento da nossa interação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C0B552-43BD-45BE-986C-4150E00DB6CD}"/>
              </a:ext>
            </a:extLst>
          </p:cNvPr>
          <p:cNvSpPr/>
          <p:nvPr/>
        </p:nvSpPr>
        <p:spPr>
          <a:xfrm>
            <a:off x="772665" y="3863773"/>
            <a:ext cx="4960749" cy="7078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Lembrar de todas as minhas interações</a:t>
            </a:r>
          </a:p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a mim e minhas preferencias, baseado nas interações passadas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09C6383-941E-4B0B-84D6-01AAE99C9594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DO CONSUMIDOR</a:t>
            </a:r>
          </a:p>
        </p:txBody>
      </p:sp>
    </p:spTree>
    <p:extLst>
      <p:ext uri="{BB962C8B-B14F-4D97-AF65-F5344CB8AC3E}">
        <p14:creationId xmlns:p14="http://schemas.microsoft.com/office/powerpoint/2010/main" val="422036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5EE75B-289C-4882-A5FE-1DF4FB792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3" t="15262" r="21470" b="30520"/>
          <a:stretch/>
        </p:blipFill>
        <p:spPr>
          <a:xfrm>
            <a:off x="6014906" y="667186"/>
            <a:ext cx="5335399" cy="5635043"/>
          </a:xfrm>
          <a:prstGeom prst="rect">
            <a:avLst/>
          </a:prstGeom>
        </p:spPr>
      </p:pic>
      <p:pic>
        <p:nvPicPr>
          <p:cNvPr id="2050" name="Picture 2" descr="Resultado de imagem para cliente dados demograficos">
            <a:extLst>
              <a:ext uri="{FF2B5EF4-FFF2-40B4-BE49-F238E27FC236}">
                <a16:creationId xmlns:a16="http://schemas.microsoft.com/office/drawing/2014/main" id="{AEE304C2-BCD2-446A-B0A4-64B61940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4" y="667186"/>
            <a:ext cx="5781645" cy="56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1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8AEB6AD-5F4E-4CA0-A2DA-1C1AB8B4888D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DESAFIOS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F6F2E86-C9A4-4E8D-B6A4-95A30B0F2C31}"/>
              </a:ext>
            </a:extLst>
          </p:cNvPr>
          <p:cNvSpPr/>
          <p:nvPr/>
        </p:nvSpPr>
        <p:spPr>
          <a:xfrm>
            <a:off x="246055" y="838703"/>
            <a:ext cx="60820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3F8B"/>
                </a:solidFill>
              </a:rPr>
              <a:t>Entender</a:t>
            </a:r>
            <a:r>
              <a:rPr lang="en-US" sz="3000" dirty="0">
                <a:solidFill>
                  <a:srgbClr val="003F8B"/>
                </a:solidFill>
              </a:rPr>
              <a:t> </a:t>
            </a:r>
            <a:r>
              <a:rPr lang="en-US" sz="3000" dirty="0" err="1">
                <a:solidFill>
                  <a:srgbClr val="003F8B"/>
                </a:solidFill>
              </a:rPr>
              <a:t>cada</a:t>
            </a:r>
            <a:r>
              <a:rPr lang="en-US" sz="3000" dirty="0">
                <a:solidFill>
                  <a:srgbClr val="003F8B"/>
                </a:solidFill>
              </a:rPr>
              <a:t> </a:t>
            </a:r>
            <a:r>
              <a:rPr lang="en-US" sz="3000" dirty="0" err="1">
                <a:solidFill>
                  <a:srgbClr val="003F8B"/>
                </a:solidFill>
              </a:rPr>
              <a:t>cliente</a:t>
            </a:r>
            <a:r>
              <a:rPr lang="en-US" sz="3000" dirty="0">
                <a:solidFill>
                  <a:srgbClr val="003F8B"/>
                </a:solidFill>
              </a:rPr>
              <a:t> </a:t>
            </a:r>
            <a:r>
              <a:rPr lang="en-US" sz="3000" dirty="0" err="1">
                <a:solidFill>
                  <a:srgbClr val="003F8B"/>
                </a:solidFill>
              </a:rPr>
              <a:t>como</a:t>
            </a:r>
            <a:r>
              <a:rPr lang="en-US" sz="3000" dirty="0">
                <a:solidFill>
                  <a:srgbClr val="003F8B"/>
                </a:solidFill>
              </a:rPr>
              <a:t> </a:t>
            </a:r>
            <a:r>
              <a:rPr lang="en-US" sz="3000" b="1" u="sng" dirty="0" err="1">
                <a:solidFill>
                  <a:srgbClr val="003F8B"/>
                </a:solidFill>
              </a:rPr>
              <a:t>pessoa</a:t>
            </a:r>
            <a:endParaRPr lang="pt-BR" sz="3000" b="1" u="sng" dirty="0">
              <a:solidFill>
                <a:srgbClr val="003F8B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4E751CF-DD4E-47ED-8AEE-3B555635F644}"/>
              </a:ext>
            </a:extLst>
          </p:cNvPr>
          <p:cNvSpPr/>
          <p:nvPr/>
        </p:nvSpPr>
        <p:spPr>
          <a:xfrm>
            <a:off x="6465092" y="1514212"/>
            <a:ext cx="58519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3F8B"/>
                </a:solidFill>
              </a:rPr>
              <a:t>Manter</a:t>
            </a:r>
            <a:r>
              <a:rPr lang="en-US" sz="3000" dirty="0">
                <a:solidFill>
                  <a:srgbClr val="003F8B"/>
                </a:solidFill>
              </a:rPr>
              <a:t> um Sistema de </a:t>
            </a:r>
            <a:r>
              <a:rPr lang="en-US" sz="3000" dirty="0" err="1">
                <a:solidFill>
                  <a:srgbClr val="003F8B"/>
                </a:solidFill>
              </a:rPr>
              <a:t>relacionamento</a:t>
            </a:r>
            <a:r>
              <a:rPr lang="en-US" sz="3000" dirty="0">
                <a:solidFill>
                  <a:srgbClr val="003F8B"/>
                </a:solidFill>
              </a:rPr>
              <a:t> que </a:t>
            </a:r>
            <a:r>
              <a:rPr lang="en-US" sz="3000" dirty="0" err="1">
                <a:solidFill>
                  <a:srgbClr val="003F8B"/>
                </a:solidFill>
              </a:rPr>
              <a:t>maximinize</a:t>
            </a:r>
            <a:r>
              <a:rPr lang="en-US" sz="3000" dirty="0">
                <a:solidFill>
                  <a:srgbClr val="003F8B"/>
                </a:solidFill>
              </a:rPr>
              <a:t> a </a:t>
            </a:r>
            <a:r>
              <a:rPr lang="en-US" sz="3000" dirty="0" err="1">
                <a:solidFill>
                  <a:srgbClr val="003F8B"/>
                </a:solidFill>
              </a:rPr>
              <a:t>geração</a:t>
            </a:r>
            <a:r>
              <a:rPr lang="en-US" sz="3000" dirty="0">
                <a:solidFill>
                  <a:srgbClr val="003F8B"/>
                </a:solidFill>
              </a:rPr>
              <a:t> de </a:t>
            </a:r>
            <a:r>
              <a:rPr lang="en-US" sz="3000" b="1" u="sng" dirty="0">
                <a:solidFill>
                  <a:srgbClr val="003F8B"/>
                </a:solidFill>
              </a:rPr>
              <a:t>valor</a:t>
            </a:r>
            <a:r>
              <a:rPr lang="en-US" sz="3000" dirty="0">
                <a:solidFill>
                  <a:srgbClr val="003F8B"/>
                </a:solidFill>
              </a:rPr>
              <a:t> a </a:t>
            </a:r>
            <a:r>
              <a:rPr lang="en-US" sz="3000" dirty="0" err="1">
                <a:solidFill>
                  <a:srgbClr val="003F8B"/>
                </a:solidFill>
              </a:rPr>
              <a:t>cada</a:t>
            </a:r>
            <a:r>
              <a:rPr lang="en-US" sz="3000" dirty="0">
                <a:solidFill>
                  <a:srgbClr val="003F8B"/>
                </a:solidFill>
              </a:rPr>
              <a:t> </a:t>
            </a:r>
            <a:r>
              <a:rPr lang="en-US" sz="3000" b="1" u="sng" dirty="0" err="1">
                <a:solidFill>
                  <a:srgbClr val="003F8B"/>
                </a:solidFill>
              </a:rPr>
              <a:t>interação</a:t>
            </a:r>
            <a:endParaRPr lang="pt-BR" sz="3000" b="1" u="sng" dirty="0">
              <a:solidFill>
                <a:srgbClr val="003F8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E6AF05-7162-49BE-9D02-BF699C93E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1" t="26178" r="17896" b="30828"/>
          <a:stretch/>
        </p:blipFill>
        <p:spPr>
          <a:xfrm>
            <a:off x="1563147" y="1674845"/>
            <a:ext cx="4328719" cy="36156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4914D8-5797-40CE-8FD6-303CA05EC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8" t="24200" r="77589" b="25749"/>
          <a:stretch/>
        </p:blipFill>
        <p:spPr>
          <a:xfrm>
            <a:off x="246055" y="1514212"/>
            <a:ext cx="1180074" cy="4209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A5A03AB-4D40-4F8F-A54C-A46A4F49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99" y="3353023"/>
            <a:ext cx="3100297" cy="31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5B3BBF7-B670-443A-A89B-D21A2B6B4979}"/>
              </a:ext>
            </a:extLst>
          </p:cNvPr>
          <p:cNvSpPr txBox="1">
            <a:spLocks/>
          </p:cNvSpPr>
          <p:nvPr/>
        </p:nvSpPr>
        <p:spPr>
          <a:xfrm>
            <a:off x="267445" y="960853"/>
            <a:ext cx="8582606" cy="32632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Qual o Score dos indivíduos? O Score gerado é suficiente para liberar Crédito?</a:t>
            </a:r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Qual a classe social tem o melhor score?</a:t>
            </a:r>
          </a:p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Qual o risco em conceder crédito para a faixa etária de 18 à 24 anos?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PARA SCORE PARA O VAREJO</a:t>
            </a:r>
          </a:p>
        </p:txBody>
      </p:sp>
      <p:pic>
        <p:nvPicPr>
          <p:cNvPr id="2052" name="Picture 4" descr="Resultado de imagem para dataset png">
            <a:extLst>
              <a:ext uri="{FF2B5EF4-FFF2-40B4-BE49-F238E27FC236}">
                <a16:creationId xmlns:a16="http://schemas.microsoft.com/office/drawing/2014/main" id="{6E27205A-0DEE-407F-9D25-B3862E6F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5" y="4224130"/>
            <a:ext cx="2633870" cy="26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CB78784-D6F9-4EFF-84FC-3D1B0A26EA85}"/>
              </a:ext>
            </a:extLst>
          </p:cNvPr>
          <p:cNvSpPr/>
          <p:nvPr/>
        </p:nvSpPr>
        <p:spPr>
          <a:xfrm>
            <a:off x="3014700" y="4711079"/>
            <a:ext cx="7221571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https://www.kaggle.com/brycecf/give-me-some-credit-dataset</a:t>
            </a:r>
            <a:r>
              <a:rPr lang="pt-BR" dirty="0"/>
              <a:t> </a:t>
            </a:r>
          </a:p>
          <a:p>
            <a:r>
              <a:rPr lang="pt-BR" sz="105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pt-BR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05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pt-BR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sz="105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cadastro positivo, que é uma base de dados de bons pagadores, deve passar a ser automático. Quando você quiser fazer um empréstimo ou crediário, será avaliado por um "score", uma pontuação de zero a 1.000, que classifica o nível de pontualidade nos seus pagamentos. Quanto menor a nota, maior a probabilidade de você dar um calote. E provavelmente os bancos e as empresas não vão liberar o crédito.... </a:t>
            </a:r>
          </a:p>
          <a:p>
            <a:endParaRPr lang="pt-BR" sz="105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Veja mais em https://economia.uol.com.br/noticias/redacao/2019/03/18/nome-sujo-nota-score-de-credito-como-consultar-serasa-spc.htm?cmpid=copiaecola</a:t>
            </a:r>
          </a:p>
        </p:txBody>
      </p:sp>
    </p:spTree>
    <p:extLst>
      <p:ext uri="{BB962C8B-B14F-4D97-AF65-F5344CB8AC3E}">
        <p14:creationId xmlns:p14="http://schemas.microsoft.com/office/powerpoint/2010/main" val="315607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5B3BBF7-B670-443A-A89B-D21A2B6B4979}"/>
              </a:ext>
            </a:extLst>
          </p:cNvPr>
          <p:cNvSpPr txBox="1">
            <a:spLocks/>
          </p:cNvSpPr>
          <p:nvPr/>
        </p:nvSpPr>
        <p:spPr>
          <a:xfrm>
            <a:off x="267445" y="286257"/>
            <a:ext cx="8582606" cy="15570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800" b="1" kern="1200">
                <a:solidFill>
                  <a:srgbClr val="19579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Qual o Score dos indivíduos? O Score gerado é suficiente para liberar Crédito?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BCACBD-AC17-44DB-9538-667AB6DFC24E}"/>
              </a:ext>
            </a:extLst>
          </p:cNvPr>
          <p:cNvSpPr/>
          <p:nvPr/>
        </p:nvSpPr>
        <p:spPr>
          <a:xfrm>
            <a:off x="1" y="2561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PARA SCORE PARA O VAREJO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27FBC8-1FCD-47C2-A980-F876428F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9" y="1843317"/>
            <a:ext cx="4238294" cy="46536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82D2CF5-8719-4282-84FA-456474B4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4997"/>
            <a:ext cx="3088462" cy="13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35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572</Words>
  <Application>Microsoft Office PowerPoint</Application>
  <PresentationFormat>Widescreen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Tadeu Sarto</dc:creator>
  <cp:lastModifiedBy>Raphael Engel</cp:lastModifiedBy>
  <cp:revision>382</cp:revision>
  <dcterms:created xsi:type="dcterms:W3CDTF">2019-03-25T17:58:38Z</dcterms:created>
  <dcterms:modified xsi:type="dcterms:W3CDTF">2019-08-03T01:51:31Z</dcterms:modified>
</cp:coreProperties>
</file>